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erriweather" panose="020F0502020204030204" pitchFamily="2" charset="0"/>
      <p:regular r:id="rId17"/>
    </p:embeddedFont>
    <p:embeddedFont>
      <p:font typeface="Merriweather Light" panose="00000400000000000000" pitchFamily="2" charset="0"/>
      <p:regular r:id="rId18"/>
    </p:embeddedFont>
    <p:embeddedFont>
      <p:font typeface="Mukta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59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insights from transactional data to drive strategic business decisions.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FD15-DA5D-DAA2-8E4A-255E2959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555" y="7719776"/>
            <a:ext cx="1942845" cy="5098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819" y="869633"/>
            <a:ext cx="6372582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Recommendations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35819" y="1817965"/>
            <a:ext cx="1295864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these insights, we propose actionable strategies for growth and efficiency.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95" y="2341602"/>
            <a:ext cx="316825" cy="3168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2333" y="2335054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22333" y="2737009"/>
            <a:ext cx="1227212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 exclusive benefits to increase subscriber base.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95" y="3418880"/>
            <a:ext cx="316825" cy="3168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22333" y="3412331"/>
            <a:ext cx="315980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522333" y="3814286"/>
            <a:ext cx="1227212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repeat buyers to foster loyalty and move them into the “Loyal” segment.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95" y="4496157"/>
            <a:ext cx="316825" cy="3168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22333" y="4489609"/>
            <a:ext cx="262449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522333" y="4891564"/>
            <a:ext cx="1227212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 discount strategies to balance sales boosts with margin control.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95" y="5573435"/>
            <a:ext cx="316825" cy="3168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22333" y="5566886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522333" y="5968841"/>
            <a:ext cx="1227212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top-rated and best-selling products in marketing campaigns.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95" y="6650712"/>
            <a:ext cx="316825" cy="31682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22333" y="6644164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522333" y="7046119"/>
            <a:ext cx="1227212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efforts on high-revenue age groups and express-shipping users for maximum impact.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8521EC-6841-DD95-C242-CF77E6E28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4275" y="7607606"/>
            <a:ext cx="1965585" cy="515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732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5278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analyzes 3,900 customer purchases to understand spending patterns, segments, product preferences, and subscription behavior.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320540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0B0C23">
              <a:alpha val="7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4320540"/>
            <a:ext cx="121920" cy="1835706"/>
          </a:xfrm>
          <a:prstGeom prst="roundRect">
            <a:avLst>
              <a:gd name="adj" fmla="val 182250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45978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5088850"/>
            <a:ext cx="56816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Guide strategic business decisions through data-driven insights.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4320540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0B0C23">
              <a:alpha val="7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8069" y="4320540"/>
            <a:ext cx="121920" cy="1835706"/>
          </a:xfrm>
          <a:prstGeom prst="roundRect">
            <a:avLst>
              <a:gd name="adj" fmla="val 182250"/>
            </a:avLst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7807285" y="45978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807285" y="5088850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Transactional data from 3,900 purchases across various product categories.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0E9F75-C164-0C71-25D2-B859134E4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940" y="7720628"/>
            <a:ext cx="1857009" cy="4072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641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Summary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43006"/>
            <a:ext cx="41243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dataset comprises 3,900 rows and 18 columns, capturing a comprehensive view of customer interactions.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50325"/>
            <a:ext cx="4124325" cy="3555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 Demographics: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Age, Gender, Location, Subscription Status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Purchase Details: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Item, Category, Amount, Season, Size, Color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Shopping Behavior: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Discount, Promo, Previous Purchases, Frequency, Review Rating, Shipping Type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00" y="2190155"/>
            <a:ext cx="8175665" cy="490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91C80-E97D-2802-6853-1CD4738C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621" y="7585311"/>
            <a:ext cx="2455267" cy="6442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28080"/>
            <a:ext cx="93058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 (Python)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076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Python-based EDA involved crucial steps to prepare and refine the dataset for analysis.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8033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069431"/>
            <a:ext cx="413623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3253740"/>
            <a:ext cx="36514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3744754"/>
            <a:ext cx="4136231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 with pandas, checked structure with </a:t>
            </a: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7084" y="268033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3069431"/>
            <a:ext cx="413623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5247084" y="3253740"/>
            <a:ext cx="30295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47084" y="3744754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Imputed 37 missing 'Review Rating' values using the median rating per product category.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268033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069431"/>
            <a:ext cx="413623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3253740"/>
            <a:ext cx="32276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Column Standardization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30132" y="3744754"/>
            <a:ext cx="4136231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Renamed columns to </a:t>
            </a: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improved readability.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4037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64037" y="5750957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864037" y="59352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64037" y="6426279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'age_group' and 'purchase_frequency_days' columns.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8549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8549" y="5750957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2" name="Text 20"/>
          <p:cNvSpPr/>
          <p:nvPr/>
        </p:nvSpPr>
        <p:spPr>
          <a:xfrm>
            <a:off x="7438549" y="5935266"/>
            <a:ext cx="41031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Consistency &amp; Integration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438549" y="6426279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Dropped redundant 'promo_code_used' and loaded cleaned data into PostgreSQL.</a:t>
            </a:r>
            <a:endParaRPr lang="en-US" sz="19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0AE1241-7CD1-C8C7-CD9E-955F079C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642" y="7671584"/>
            <a:ext cx="1786549" cy="4688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81557"/>
            <a:ext cx="1114270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 (SQL): Key Business Insights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6110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Structured SQL queries revealed critical customer and product trends.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833813"/>
            <a:ext cx="1446252" cy="1446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8899" y="3833813"/>
            <a:ext cx="234017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2618899" y="4667726"/>
            <a:ext cx="234017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 customers generated $157,890, females $75,191.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3833813"/>
            <a:ext cx="1446252" cy="14462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22544" y="3833813"/>
            <a:ext cx="234017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022544" y="4667726"/>
            <a:ext cx="234017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Identified 839 customers who used discounts but spent above average.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833813"/>
            <a:ext cx="1446252" cy="14462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26190" y="3833813"/>
            <a:ext cx="234017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1426190" y="4667726"/>
            <a:ext cx="234017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Gloves (3.86), Sandals (3.84), Boots (3.82), Hat (3.80), Skirt (3.78).</a:t>
            </a:r>
            <a:endParaRPr 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697825-64EB-E973-1177-DDA5F98CD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762" y="7683805"/>
            <a:ext cx="2079924" cy="545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4614" y="515064"/>
            <a:ext cx="6495336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&amp; Subscription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674614" y="1910239"/>
            <a:ext cx="269224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4614" y="2302550"/>
            <a:ext cx="717565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purchase amounts: Standard ($58.46) vs. Express ($60.48).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14" y="2713315"/>
            <a:ext cx="7175659" cy="43053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06520" y="1368385"/>
            <a:ext cx="3161348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06520" y="1760696"/>
            <a:ext cx="3656767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Subscribers (1053 customers) averaged $59.49 spend, non-subscribers (2847 customers) averaged $59.87.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520" y="2684859"/>
            <a:ext cx="3656767" cy="4875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1CCF6-0E7B-0371-3B4A-30504BAB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509" y="7670642"/>
            <a:ext cx="1663530" cy="4365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2219"/>
            <a:ext cx="91796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&amp; Customer Segmentation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41771"/>
            <a:ext cx="4136231" cy="3925610"/>
          </a:xfrm>
          <a:prstGeom prst="roundRect">
            <a:avLst>
              <a:gd name="adj" fmla="val 566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300382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690" y="3207425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991213"/>
            <a:ext cx="36121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4825127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Hat (50%), Sneakers (49.66%), Coat (49.07%), Sweater (48.17%), Pants (47.37%) had highest discount rates.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741771"/>
            <a:ext cx="4136231" cy="3925610"/>
          </a:xfrm>
          <a:prstGeom prst="roundRect">
            <a:avLst>
              <a:gd name="adj" fmla="val 566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9141" y="300382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2738" y="3207425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9141" y="3991213"/>
            <a:ext cx="32123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Segmentation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09141" y="4482227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Loyal (3116), Returning (701), and New (83) segments identified based on purchase history.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741771"/>
            <a:ext cx="4136231" cy="3925610"/>
          </a:xfrm>
          <a:prstGeom prst="roundRect">
            <a:avLst>
              <a:gd name="adj" fmla="val 566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2189" y="300382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786" y="3207425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2189" y="3991213"/>
            <a:ext cx="35035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Products per Category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92189" y="4482227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Jewelry (Accessories), Blouse (Clothing), Sandals (Footwear), Jacket (Outerwear) were top sellers.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94492A-CBF3-CA76-D087-BD532AA4B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298" y="7729777"/>
            <a:ext cx="1812255" cy="3740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16618" y="531495"/>
            <a:ext cx="6559629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Repeat Buyers &amp; Revenue by Age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516618" y="1711762"/>
            <a:ext cx="308371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Repeat Buyers &amp; Subscriptions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516618" y="2119193"/>
            <a:ext cx="7376636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Customers with &gt;5 purchases: 958 subscribed, 2518 did not. Repeat buyers are more likely to subscribe.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18" y="2816185"/>
            <a:ext cx="7376636" cy="44259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62123" y="1418630"/>
            <a:ext cx="225444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by Age Group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362123" y="1826062"/>
            <a:ext cx="3759160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Young Adults ($62,143) and Middle-aged ($59,197) groups contributed the most revenue.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123" y="2523053"/>
            <a:ext cx="3759160" cy="5012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6BEBF3-D74C-EC8D-48F4-55E6DE9D0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810" y="7698104"/>
            <a:ext cx="1739590" cy="413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6988" y="1263015"/>
            <a:ext cx="8165663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Dashboard: Visualizing Insights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616988" y="1988820"/>
            <a:ext cx="1139630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interactive Power BI dashboard provides a visual summary of customer behavior, including: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616988" y="2471738"/>
            <a:ext cx="1139630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616988" y="3015377"/>
            <a:ext cx="1679734" cy="156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Number of Customers: 3.9K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Purchase Amount: $59.76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Review Rating: 3.75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616988" y="4704370"/>
            <a:ext cx="167973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22" y="3046809"/>
            <a:ext cx="5918359" cy="322016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348680" y="3015377"/>
            <a:ext cx="1679734" cy="3386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Subscription Status: 27% Yes, 73% No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Revenue by Category: Clothing ($100K), Accessories ($70K)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Revenue by Age Group: Young Adult ($45K), Middle-aged ($40K)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616988" y="6510627"/>
            <a:ext cx="1139630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BD99FA-8D7E-D6A0-C6C9-A5BD24E3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5790" y="7704602"/>
            <a:ext cx="1854610" cy="4866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639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Merriweather</vt:lpstr>
      <vt:lpstr>Arial</vt:lpstr>
      <vt:lpstr>Consolas</vt:lpstr>
      <vt:lpstr>Mukta Light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AMEESHA</dc:creator>
  <cp:lastModifiedBy>AMEESHA POTNURU</cp:lastModifiedBy>
  <cp:revision>2</cp:revision>
  <dcterms:created xsi:type="dcterms:W3CDTF">2026-02-01T10:03:11Z</dcterms:created>
  <dcterms:modified xsi:type="dcterms:W3CDTF">2026-02-01T10:13:54Z</dcterms:modified>
</cp:coreProperties>
</file>